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7" r:id="rId2"/>
  </p:sldMasterIdLst>
  <p:notesMasterIdLst>
    <p:notesMasterId r:id="rId21"/>
  </p:notesMasterIdLst>
  <p:sldIdLst>
    <p:sldId id="344" r:id="rId3"/>
    <p:sldId id="378" r:id="rId4"/>
    <p:sldId id="350" r:id="rId5"/>
    <p:sldId id="379" r:id="rId6"/>
    <p:sldId id="380" r:id="rId7"/>
    <p:sldId id="381" r:id="rId8"/>
    <p:sldId id="387" r:id="rId9"/>
    <p:sldId id="383" r:id="rId10"/>
    <p:sldId id="384" r:id="rId11"/>
    <p:sldId id="385" r:id="rId12"/>
    <p:sldId id="394" r:id="rId13"/>
    <p:sldId id="388" r:id="rId14"/>
    <p:sldId id="390" r:id="rId15"/>
    <p:sldId id="391" r:id="rId16"/>
    <p:sldId id="389" r:id="rId17"/>
    <p:sldId id="395" r:id="rId18"/>
    <p:sldId id="393" r:id="rId19"/>
    <p:sldId id="304" r:id="rId20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337"/>
    <a:srgbClr val="ED1A2F"/>
    <a:srgbClr val="ED3136"/>
    <a:srgbClr val="19272D"/>
    <a:srgbClr val="7AD248"/>
    <a:srgbClr val="D9DDE7"/>
    <a:srgbClr val="ECF0F6"/>
    <a:srgbClr val="0B539D"/>
    <a:srgbClr val="1DADE8"/>
    <a:srgbClr val="EA20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86"/>
    <p:restoredTop sz="94629"/>
  </p:normalViewPr>
  <p:slideViewPr>
    <p:cSldViewPr snapToGrid="0" snapToObjects="1">
      <p:cViewPr varScale="1">
        <p:scale>
          <a:sx n="114" d="100"/>
          <a:sy n="114" d="100"/>
        </p:scale>
        <p:origin x="516" y="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72" d="100"/>
          <a:sy n="172" d="100"/>
        </p:scale>
        <p:origin x="655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EAFFC-2510-A743-98EC-7B2CE7E335CE}" type="datetimeFigureOut">
              <a:rPr lang="ru-RU" smtClean="0"/>
              <a:t>21.01.2019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A6FC94-5DF0-CB47-B990-844DC02C7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123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630EA05F-45B1-0547-807A-C4CAF8CF3442}"/>
              </a:ext>
            </a:extLst>
          </p:cNvPr>
          <p:cNvSpPr/>
          <p:nvPr userDrawn="1"/>
        </p:nvSpPr>
        <p:spPr>
          <a:xfrm>
            <a:off x="0" y="1"/>
            <a:ext cx="9906000" cy="5613991"/>
          </a:xfrm>
          <a:prstGeom prst="rect">
            <a:avLst/>
          </a:prstGeom>
          <a:solidFill>
            <a:srgbClr val="EA2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-153329" y="3472128"/>
            <a:ext cx="10046453" cy="2387600"/>
          </a:xfrm>
        </p:spPr>
        <p:txBody>
          <a:bodyPr anchor="b">
            <a:normAutofit/>
          </a:bodyPr>
          <a:lstStyle>
            <a:lvl1pPr algn="l">
              <a:defRPr sz="60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5323" y="6058841"/>
            <a:ext cx="7429500" cy="446653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58695" y="6099635"/>
            <a:ext cx="222885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291A3C9-21D6-D34A-AA95-06FFF95AEF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313" y="547954"/>
            <a:ext cx="2375008" cy="35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19199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9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630EA05F-45B1-0547-807A-C4CAF8CF3442}"/>
              </a:ext>
            </a:extLst>
          </p:cNvPr>
          <p:cNvSpPr/>
          <p:nvPr userDrawn="1"/>
        </p:nvSpPr>
        <p:spPr>
          <a:xfrm>
            <a:off x="0" y="1"/>
            <a:ext cx="9906000" cy="5613991"/>
          </a:xfrm>
          <a:prstGeom prst="rect">
            <a:avLst/>
          </a:prstGeom>
          <a:solidFill>
            <a:srgbClr val="2933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-153329" y="3472128"/>
            <a:ext cx="10046453" cy="2387600"/>
          </a:xfrm>
        </p:spPr>
        <p:txBody>
          <a:bodyPr anchor="b">
            <a:normAutofit/>
          </a:bodyPr>
          <a:lstStyle>
            <a:lvl1pPr algn="l">
              <a:defRPr sz="60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5323" y="6058841"/>
            <a:ext cx="7429500" cy="446653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58695" y="6099635"/>
            <a:ext cx="222885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291A3C9-21D6-D34A-AA95-06FFF95AEF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313" y="547954"/>
            <a:ext cx="2375008" cy="35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11936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9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78E72E7-7832-6A41-98AB-834F561E8DC7}"/>
              </a:ext>
            </a:extLst>
          </p:cNvPr>
          <p:cNvSpPr/>
          <p:nvPr userDrawn="1"/>
        </p:nvSpPr>
        <p:spPr>
          <a:xfrm>
            <a:off x="0" y="886047"/>
            <a:ext cx="9906000" cy="5971953"/>
          </a:xfrm>
          <a:prstGeom prst="rect">
            <a:avLst/>
          </a:prstGeom>
          <a:solidFill>
            <a:srgbClr val="ECF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131735" y="0"/>
            <a:ext cx="10037735" cy="1065400"/>
          </a:xfrm>
        </p:spPr>
        <p:txBody>
          <a:bodyPr anchor="b">
            <a:normAutofit/>
          </a:bodyPr>
          <a:lstStyle>
            <a:lvl1pPr>
              <a:defRPr sz="4000" b="1" i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490930"/>
            <a:ext cx="8915217" cy="435133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17428" y="6226967"/>
            <a:ext cx="566103" cy="365125"/>
          </a:xfrm>
        </p:spPr>
        <p:txBody>
          <a:bodyPr/>
          <a:lstStyle/>
          <a:p>
            <a:fld id="{A1DD538E-9573-8B45-BEE8-B3EF1FD7D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2333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9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78E72E7-7832-6A41-98AB-834F561E8DC7}"/>
              </a:ext>
            </a:extLst>
          </p:cNvPr>
          <p:cNvSpPr/>
          <p:nvPr userDrawn="1"/>
        </p:nvSpPr>
        <p:spPr>
          <a:xfrm>
            <a:off x="0" y="886047"/>
            <a:ext cx="9906000" cy="5971953"/>
          </a:xfrm>
          <a:prstGeom prst="rect">
            <a:avLst/>
          </a:prstGeom>
          <a:solidFill>
            <a:srgbClr val="ECF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131735" y="0"/>
            <a:ext cx="10037735" cy="1065400"/>
          </a:xfrm>
        </p:spPr>
        <p:txBody>
          <a:bodyPr anchor="b">
            <a:normAutofit/>
          </a:bodyPr>
          <a:lstStyle>
            <a:lvl1pPr>
              <a:defRPr sz="4000" b="1" i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490930"/>
            <a:ext cx="8915218" cy="4351338"/>
          </a:xfrm>
        </p:spPr>
        <p:txBody>
          <a:bodyPr>
            <a:normAutofit/>
          </a:bodyPr>
          <a:lstStyle>
            <a:lvl1pPr indent="-180000">
              <a:lnSpc>
                <a:spcPct val="130000"/>
              </a:lnSpc>
              <a:spcBef>
                <a:spcPts val="1000"/>
              </a:spcBef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40000" indent="-180000">
              <a:lnSpc>
                <a:spcPct val="130000"/>
              </a:lnSpc>
              <a:spcBef>
                <a:spcPts val="1000"/>
              </a:spcBef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00000" indent="-180000">
              <a:lnSpc>
                <a:spcPct val="130000"/>
              </a:lnSpc>
              <a:spcBef>
                <a:spcPts val="1000"/>
              </a:spcBef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260000" indent="-180000">
              <a:lnSpc>
                <a:spcPct val="130000"/>
              </a:lnSpc>
              <a:spcBef>
                <a:spcPts val="1000"/>
              </a:spcBef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620000" indent="-180000">
              <a:lnSpc>
                <a:spcPct val="130000"/>
              </a:lnSpc>
              <a:spcBef>
                <a:spcPts val="1000"/>
              </a:spcBef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17428" y="6226967"/>
            <a:ext cx="566103" cy="365125"/>
          </a:xfrm>
        </p:spPr>
        <p:txBody>
          <a:bodyPr/>
          <a:lstStyle/>
          <a:p>
            <a:fld id="{A1DD538E-9573-8B45-BEE8-B3EF1FD7D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4444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9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78E72E7-7832-6A41-98AB-834F561E8DC7}"/>
              </a:ext>
            </a:extLst>
          </p:cNvPr>
          <p:cNvSpPr/>
          <p:nvPr userDrawn="1"/>
        </p:nvSpPr>
        <p:spPr>
          <a:xfrm>
            <a:off x="0" y="1"/>
            <a:ext cx="9906000" cy="6858000"/>
          </a:xfrm>
          <a:prstGeom prst="rect">
            <a:avLst/>
          </a:prstGeom>
          <a:solidFill>
            <a:srgbClr val="ECF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192867"/>
            <a:ext cx="9906000" cy="1065400"/>
          </a:xfrm>
        </p:spPr>
        <p:txBody>
          <a:bodyPr anchor="ctr">
            <a:normAutofit/>
          </a:bodyPr>
          <a:lstStyle>
            <a:lvl1pPr algn="ctr">
              <a:defRPr sz="4000" b="1" i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17428" y="6226967"/>
            <a:ext cx="566103" cy="365125"/>
          </a:xfrm>
        </p:spPr>
        <p:txBody>
          <a:bodyPr/>
          <a:lstStyle/>
          <a:p>
            <a:fld id="{A1DD538E-9573-8B45-BEE8-B3EF1FD7D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43959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9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78E72E7-7832-6A41-98AB-834F561E8DC7}"/>
              </a:ext>
            </a:extLst>
          </p:cNvPr>
          <p:cNvSpPr/>
          <p:nvPr userDrawn="1"/>
        </p:nvSpPr>
        <p:spPr>
          <a:xfrm>
            <a:off x="0" y="1701579"/>
            <a:ext cx="9906000" cy="5156421"/>
          </a:xfrm>
          <a:prstGeom prst="rect">
            <a:avLst/>
          </a:prstGeom>
          <a:solidFill>
            <a:srgbClr val="ECF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131735" y="-15902"/>
            <a:ext cx="10037735" cy="189241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000" b="1" i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2254681"/>
            <a:ext cx="8915218" cy="3634943"/>
          </a:xfrm>
        </p:spPr>
        <p:txBody>
          <a:bodyPr>
            <a:normAutofit/>
          </a:bodyPr>
          <a:lstStyle>
            <a:lvl1pPr indent="-180000">
              <a:lnSpc>
                <a:spcPct val="130000"/>
              </a:lnSpc>
              <a:spcBef>
                <a:spcPts val="1000"/>
              </a:spcBef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40000" indent="-180000">
              <a:lnSpc>
                <a:spcPct val="130000"/>
              </a:lnSpc>
              <a:spcBef>
                <a:spcPts val="1000"/>
              </a:spcBef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00000" indent="-180000">
              <a:lnSpc>
                <a:spcPct val="130000"/>
              </a:lnSpc>
              <a:spcBef>
                <a:spcPts val="1000"/>
              </a:spcBef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260000" indent="-180000">
              <a:lnSpc>
                <a:spcPct val="130000"/>
              </a:lnSpc>
              <a:spcBef>
                <a:spcPts val="1000"/>
              </a:spcBef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620000" indent="-180000">
              <a:lnSpc>
                <a:spcPct val="130000"/>
              </a:lnSpc>
              <a:spcBef>
                <a:spcPts val="1000"/>
              </a:spcBef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17428" y="6226967"/>
            <a:ext cx="566103" cy="365125"/>
          </a:xfrm>
        </p:spPr>
        <p:txBody>
          <a:bodyPr/>
          <a:lstStyle/>
          <a:p>
            <a:fld id="{A1DD538E-9573-8B45-BEE8-B3EF1FD7D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6710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9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E77FD5-FC93-8A46-87B5-23FE54D9F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0B239C-AF24-4045-9D06-92FE07B057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69C5ECD-94C7-7347-9FC9-8D0B1B4740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5B4083AE-AC2F-394D-8C88-AA3BFA1069D2}" type="datetimeFigureOut">
              <a:rPr lang="ru-RU" smtClean="0"/>
              <a:t>21.01.2019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996574B-EDF5-D846-A857-357B59666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403A812-D2C5-A64D-85D3-B158940E1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ED8B172F-7203-6A4F-BF3D-189ACEBC0B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803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E0E102-56E4-C24B-98F8-88E9807FA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C8E7989-19B7-724B-BC37-0B5B1E40E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00C1ACA-A134-424A-B695-07D22ECEA6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5B4083AE-AC2F-394D-8C88-AA3BFA1069D2}" type="datetimeFigureOut">
              <a:rPr lang="ru-RU" smtClean="0"/>
              <a:t>21.01.2019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F8C24BA-28C8-3348-87D6-F3EBEA0B0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BF0404F-4E8E-5549-9C12-FF5375F09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ED8B172F-7203-6A4F-BF3D-189ACEBC0B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92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912CB9-EB99-2048-BBC4-3888AEE40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AC5A660-36B7-394E-9637-AC623CE75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2DD0841-E017-4048-8999-AE82BAB0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5B4083AE-AC2F-394D-8C88-AA3BFA1069D2}" type="datetimeFigureOut">
              <a:rPr lang="ru-RU" smtClean="0"/>
              <a:t>21.01.2019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8206B84-B6BA-E94A-A0E0-B3D61E026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7BD6F06-E7A7-F64B-A69B-8E28E3F8A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ED8B172F-7203-6A4F-BF3D-189ACEBC0B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584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09C22C-1559-4442-BC99-1541BE3BC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B8299C9-2178-724E-B21F-FA9043CACA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924E814-9005-F346-B1D7-2CF6ECB01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62FEC23-13C9-2548-847D-08D67CD29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5B4083AE-AC2F-394D-8C88-AA3BFA1069D2}" type="datetimeFigureOut">
              <a:rPr lang="ru-RU" smtClean="0"/>
              <a:t>21.01.2019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0BFD613-0872-9F4B-93A4-0ADDCA4FF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1265682-598D-D345-899E-2809D44C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ED8B172F-7203-6A4F-BF3D-189ACEBC0B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517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4209AF-8505-C546-A62C-C7BC4A85F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DDCA479-277D-504A-A670-13F426EAD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A11B1EC-8338-9243-A20C-431FE9B44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7B247F5-DC08-0C43-B2DB-E55D2C28D7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6A77607-CF6B-A64D-988D-C511380F0A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FD4344F-8A6E-1E49-9515-F0E22B3498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5B4083AE-AC2F-394D-8C88-AA3BFA1069D2}" type="datetimeFigureOut">
              <a:rPr lang="ru-RU" smtClean="0"/>
              <a:t>21.01.2019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CDA6CCE-52EA-0A49-B518-FEFDD5390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8FECBAED-5024-9544-B3DE-9A023DF73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ED8B172F-7203-6A4F-BF3D-189ACEBC0B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069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1E042B-6180-A94C-9896-48571F583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90596E2-90B7-8240-AD3D-4B14FFE5FA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5B4083AE-AC2F-394D-8C88-AA3BFA1069D2}" type="datetimeFigureOut">
              <a:rPr lang="ru-RU" smtClean="0"/>
              <a:t>21.01.2019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BEE18B3-31CA-624F-A713-6D6B1207A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C00F44E-DFBC-7D47-93A7-E9A1E9776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ED8B172F-7203-6A4F-BF3D-189ACEBC0B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55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A30A5116-5FF5-5D4A-8218-D5D44C4FD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5B4083AE-AC2F-394D-8C88-AA3BFA1069D2}" type="datetimeFigureOut">
              <a:rPr lang="ru-RU" smtClean="0"/>
              <a:t>21.01.2019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0E3B8CD-BD14-4741-84BA-44A80E59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A34E70A-3B10-F24D-A6DD-4E7221E6E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ED8B172F-7203-6A4F-BF3D-189ACEBC0B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271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A247E0-FF56-A84F-BCB5-24F86185C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8BF1FD0-EAE6-AE41-89A6-366B218E8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A44DF59-C64D-394D-9163-1EAFB1A0A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BC9EA5E-C22B-3C4F-BD11-1FC7A3B092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5B4083AE-AC2F-394D-8C88-AA3BFA1069D2}" type="datetimeFigureOut">
              <a:rPr lang="ru-RU" smtClean="0"/>
              <a:t>21.01.2019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F76DC45-C985-CE4B-88E0-E597B2A41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2598CF1-CFB4-E14C-B859-83FF44D1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ED8B172F-7203-6A4F-BF3D-189ACEBC0B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153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1923EE-4FCF-FF4D-9E98-5122ACC4C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33C029E-3BB6-8748-81A8-8E64864326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7C8F5EF-2596-AA4D-9C0B-DF61D879E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69701A9-96E3-3549-A245-84B559D26A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5B4083AE-AC2F-394D-8C88-AA3BFA1069D2}" type="datetimeFigureOut">
              <a:rPr lang="ru-RU" smtClean="0"/>
              <a:t>21.01.2019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F3D42F3-EAC0-E449-AB20-7870AE5D3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7B65008-8368-464F-84EE-AE96D51CE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ED8B172F-7203-6A4F-BF3D-189ACEBC0B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1890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89397E-DDB9-7342-9482-7428A2F2B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F355E33-923F-A841-B0EF-11AA3FEF9F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412D375-4FA9-EE4F-A194-D392655CD0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5B4083AE-AC2F-394D-8C88-AA3BFA1069D2}" type="datetimeFigureOut">
              <a:rPr lang="ru-RU" smtClean="0"/>
              <a:t>21.01.2019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48B9E22-9452-9D4B-A799-96C673ED3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949454D-2E1B-3645-B3D0-D6BFE6B0B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ED8B172F-7203-6A4F-BF3D-189ACEBC0B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683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E0D0953-8CCF-FA4E-915E-B677993AA9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9775" y="365125"/>
            <a:ext cx="2135188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6500D35-BEF5-1C47-A65E-D62C84B165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6857F49-EE51-C245-A3A9-4DDD9AD572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5B4083AE-AC2F-394D-8C88-AA3BFA1069D2}" type="datetimeFigureOut">
              <a:rPr lang="ru-RU" smtClean="0"/>
              <a:t>21.01.2019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0512FD4-5E2B-434B-B58A-C437B0D13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03A134A-9991-814B-A4D4-893EFF6F0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ED8B172F-7203-6A4F-BF3D-189ACEBC0B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623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A1DD538E-9573-8B45-BEE8-B3EF1FD7D9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68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6" r:id="rId2"/>
    <p:sldLayoutId id="2147483684" r:id="rId3"/>
    <p:sldLayoutId id="2147483674" r:id="rId4"/>
    <p:sldLayoutId id="2147483699" r:id="rId5"/>
    <p:sldLayoutId id="214748368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3011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3" Type="http://schemas.openxmlformats.org/officeDocument/2006/relationships/image" Target="../media/image9.tiff"/><Relationship Id="rId7" Type="http://schemas.openxmlformats.org/officeDocument/2006/relationships/image" Target="../media/image13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openxmlformats.org/officeDocument/2006/relationships/image" Target="../media/image10.tiff"/><Relationship Id="rId9" Type="http://schemas.openxmlformats.org/officeDocument/2006/relationships/image" Target="../media/image15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frontol.ru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9B8FC5C-3C18-024C-A65D-0DF3E1F1ED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9371" y="665908"/>
            <a:ext cx="6876629" cy="460989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270A79-F6D9-A34D-BC58-803DA5B8B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83333" y="2970857"/>
            <a:ext cx="10046453" cy="2964424"/>
          </a:xfrm>
        </p:spPr>
        <p:txBody>
          <a:bodyPr>
            <a:normAutofit/>
          </a:bodyPr>
          <a:lstStyle/>
          <a:p>
            <a:r>
              <a:rPr lang="en-US" sz="8000" dirty="0"/>
              <a:t>FRONTOL 6</a:t>
            </a:r>
            <a:endParaRPr lang="ru-RU" sz="8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033991C-9490-8545-9F77-7676D93059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rgbClr val="293337"/>
                </a:solidFill>
              </a:rPr>
              <a:t>Торговля без ограничений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7AE9B98-730B-C742-A51E-718E05E0AA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313" y="547954"/>
            <a:ext cx="2375008" cy="35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136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D1902CD-3841-D84B-8EEA-D3A32285F5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5988" y="374650"/>
            <a:ext cx="3875006" cy="372031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EEBC9F-A88B-9E4A-9B6C-B6FCD2B1D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2030"/>
            <a:ext cx="9906000" cy="2353733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ED1A2F"/>
                </a:solidFill>
              </a:rPr>
              <a:t>FRONTOL 6 </a:t>
            </a:r>
            <a:r>
              <a:rPr lang="ru-RU" sz="5000" dirty="0"/>
              <a:t>ВКЛЮЧАЕТ</a:t>
            </a:r>
            <a:br>
              <a:rPr lang="ru-RU" sz="5000" dirty="0"/>
            </a:br>
            <a:r>
              <a:rPr lang="ru-RU" sz="5000" dirty="0"/>
              <a:t>В СЕБЯ ВСЕ ПОСТАВКИ</a:t>
            </a:r>
            <a:br>
              <a:rPr lang="ru-RU" sz="5000" dirty="0"/>
            </a:br>
            <a:r>
              <a:rPr lang="en-US" sz="5000" dirty="0"/>
              <a:t>FRONTOL 5</a:t>
            </a:r>
            <a:endParaRPr lang="ru-RU" sz="50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31F8679-B670-DB45-BB01-40DFA8A3B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538E-9573-8B45-BEE8-B3EF1FD7D909}" type="slidenum">
              <a:rPr lang="ru-RU" smtClean="0"/>
              <a:t>2</a:t>
            </a:fld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FA16DCB2-D950-E149-BFE8-2D45CCF42A5D}"/>
              </a:ext>
            </a:extLst>
          </p:cNvPr>
          <p:cNvSpPr txBox="1">
            <a:spLocks/>
          </p:cNvSpPr>
          <p:nvPr/>
        </p:nvSpPr>
        <p:spPr>
          <a:xfrm>
            <a:off x="0" y="5625763"/>
            <a:ext cx="9905999" cy="6012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  <a:spcAft>
                <a:spcPts val="1500"/>
              </a:spcAft>
            </a:pPr>
            <a:r>
              <a:rPr lang="ru-RU" sz="200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 нужно выбирать.</a:t>
            </a:r>
            <a:endParaRPr lang="ru-RU" sz="20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345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E386A-1F85-384C-8FC5-D52E15F88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</a:t>
            </a:r>
            <a:r>
              <a:rPr lang="en-US" dirty="0"/>
              <a:t>FRONTOL 6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6D6EA65-B5CE-3E48-8242-2B0EC72E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538E-9573-8B45-BEE8-B3EF1FD7D909}" type="slidenum">
              <a:rPr lang="ru-RU" smtClean="0"/>
              <a:t>3</a:t>
            </a:fld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FB59F9CF-D72D-E64E-BA60-B012C394B01D}"/>
              </a:ext>
            </a:extLst>
          </p:cNvPr>
          <p:cNvSpPr txBox="1">
            <a:spLocks/>
          </p:cNvSpPr>
          <p:nvPr/>
        </p:nvSpPr>
        <p:spPr>
          <a:xfrm>
            <a:off x="373814" y="1394637"/>
            <a:ext cx="4810928" cy="43647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Все версии в одной, простота выбора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Оптимален для среднего бизнеса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Обеспечивает высокую скорость обслуживания и расчета с покупателями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Увеличивает пропускную способность кассового рабочего места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Позволяет сократить очереди в кассы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Интуитивно понятен и прост в работе, не требует специальных навыков от персонала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Позволяет снизить потери и увеличить прибыль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Повышает лояльность клиентов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522790E-6AF6-5A41-AEF0-3B8EBEB0A3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0949" y="885216"/>
            <a:ext cx="4175051" cy="597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02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E386A-1F85-384C-8FC5-D52E15F88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СООТВЕТСТВУЕТ ЗАКОНУ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6D6EA65-B5CE-3E48-8242-2B0EC72E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538E-9573-8B45-BEE8-B3EF1FD7D909}" type="slidenum">
              <a:rPr lang="ru-RU" smtClean="0"/>
              <a:t>4</a:t>
            </a:fld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966A79F1-2A07-9041-ADEF-6EF3F9493A62}"/>
              </a:ext>
            </a:extLst>
          </p:cNvPr>
          <p:cNvSpPr txBox="1">
            <a:spLocks/>
          </p:cNvSpPr>
          <p:nvPr/>
        </p:nvSpPr>
        <p:spPr>
          <a:xfrm>
            <a:off x="595701" y="3298135"/>
            <a:ext cx="2015524" cy="1065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sz="4500" dirty="0"/>
              <a:t>54-ФЗ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3014A8FB-BAA5-4B4B-BEDA-D2EA9C75151A}"/>
              </a:ext>
            </a:extLst>
          </p:cNvPr>
          <p:cNvSpPr txBox="1">
            <a:spLocks/>
          </p:cNvSpPr>
          <p:nvPr/>
        </p:nvSpPr>
        <p:spPr>
          <a:xfrm>
            <a:off x="595701" y="4117352"/>
            <a:ext cx="3889886" cy="1065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sz="4500" dirty="0"/>
              <a:t>ЕГАИС 3.0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B96FD252-9772-C54D-AE51-90636A3C7B93}"/>
              </a:ext>
            </a:extLst>
          </p:cNvPr>
          <p:cNvSpPr txBox="1">
            <a:spLocks/>
          </p:cNvSpPr>
          <p:nvPr/>
        </p:nvSpPr>
        <p:spPr>
          <a:xfrm>
            <a:off x="595701" y="4936569"/>
            <a:ext cx="4802714" cy="1065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sz="4500" dirty="0"/>
              <a:t>МАРКИРОВКА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FD08B73-8194-7345-A8FA-BA7D6EB3B6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0949" y="885216"/>
            <a:ext cx="4175052" cy="59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05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0851366-30E9-4546-B25A-5EEC45D36B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0033" y="886120"/>
            <a:ext cx="3985967" cy="597969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E386A-1F85-384C-8FC5-D52E15F88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ВСЕ ВИДЫ ОПЛАТ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6D6EA65-B5CE-3E48-8242-2B0EC72E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538E-9573-8B45-BEE8-B3EF1FD7D909}" type="slidenum">
              <a:rPr lang="ru-RU" smtClean="0"/>
              <a:t>5</a:t>
            </a:fld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B98089F-774A-A644-BA71-3413744275C6}"/>
              </a:ext>
            </a:extLst>
          </p:cNvPr>
          <p:cNvSpPr txBox="1">
            <a:spLocks/>
          </p:cNvSpPr>
          <p:nvPr/>
        </p:nvSpPr>
        <p:spPr>
          <a:xfrm>
            <a:off x="373814" y="1394637"/>
            <a:ext cx="4810928" cy="43647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Поддержка любых видов оплат: наличный расчет, оплата банковской картой, авансом, подарочным сертификатом, купоном, бонусом, внутренним кредитом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Возможность использовать различную валюту при оплате с автоматическим пересчетом суммы по курсу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Возможность комбинировать несколько видов оплат в одном чеке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Оформление предоплаты на заказ 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 последующей доплатой.</a:t>
            </a:r>
          </a:p>
        </p:txBody>
      </p:sp>
    </p:spTree>
    <p:extLst>
      <p:ext uri="{BB962C8B-B14F-4D97-AF65-F5344CB8AC3E}">
        <p14:creationId xmlns:p14="http://schemas.microsoft.com/office/powerpoint/2010/main" val="3950944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E4FB750-19DD-0040-94A6-15B3DFBA4E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3878" y="1234380"/>
            <a:ext cx="5292122" cy="546336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E386A-1F85-384C-8FC5-D52E15F88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УЧЕТ ХАРАКТЕРИСТИК ТОВАРА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6D6EA65-B5CE-3E48-8242-2B0EC72E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538E-9573-8B45-BEE8-B3EF1FD7D909}" type="slidenum">
              <a:rPr lang="ru-RU" smtClean="0"/>
              <a:t>6</a:t>
            </a:fld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B98089F-774A-A644-BA71-3413744275C6}"/>
              </a:ext>
            </a:extLst>
          </p:cNvPr>
          <p:cNvSpPr txBox="1">
            <a:spLocks/>
          </p:cNvSpPr>
          <p:nvPr/>
        </p:nvSpPr>
        <p:spPr>
          <a:xfrm>
            <a:off x="373814" y="1394637"/>
            <a:ext cx="4810928" cy="43647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Учет дополнительных свойств товара 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(цвет, размер, коллекция и т.п.)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Обмен данными с большим количеством учетных систем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Ручной и автоматический обмен данными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Обмен данными через общий каталог, 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 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e-mail, </a:t>
            </a: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через 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FTP, </a:t>
            </a: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 помощи 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ZIP-</a:t>
            </a: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архивов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Возможность выгрузки информации о продажах в режиме реального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3909072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E386A-1F85-384C-8FC5-D52E15F88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ВСЕ ТИПЫ ТОРГОВЛИ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6D6EA65-B5CE-3E48-8242-2B0EC72E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538E-9573-8B45-BEE8-B3EF1FD7D909}" type="slidenum">
              <a:rPr lang="ru-RU" smtClean="0"/>
              <a:t>7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3108FEE-1117-6548-962E-48549D7BE7BC}"/>
              </a:ext>
            </a:extLst>
          </p:cNvPr>
          <p:cNvSpPr txBox="1">
            <a:spLocks/>
          </p:cNvSpPr>
          <p:nvPr/>
        </p:nvSpPr>
        <p:spPr>
          <a:xfrm>
            <a:off x="373814" y="2662781"/>
            <a:ext cx="2143143" cy="4058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Магазин у дома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096E455-D384-3D47-A07B-1D308898A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82" y="1737692"/>
            <a:ext cx="838200" cy="8382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F3154840-804A-CF42-AE25-946FF2C6A1AE}"/>
              </a:ext>
            </a:extLst>
          </p:cNvPr>
          <p:cNvSpPr txBox="1">
            <a:spLocks/>
          </p:cNvSpPr>
          <p:nvPr/>
        </p:nvSpPr>
        <p:spPr>
          <a:xfrm>
            <a:off x="2864062" y="2662781"/>
            <a:ext cx="2143143" cy="4058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Розничная сеть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96F2835-5384-7E43-88AD-17CA2F87F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330" y="1737692"/>
            <a:ext cx="850900" cy="838200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7A3A2435-8077-5E4E-801A-A079FB6A2DA2}"/>
              </a:ext>
            </a:extLst>
          </p:cNvPr>
          <p:cNvSpPr txBox="1">
            <a:spLocks/>
          </p:cNvSpPr>
          <p:nvPr/>
        </p:nvSpPr>
        <p:spPr>
          <a:xfrm>
            <a:off x="5250614" y="2662781"/>
            <a:ext cx="2143143" cy="6935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Супермаркет/ гипермаркет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498D4A6-7A93-5241-89D5-314A20614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4882" y="1737692"/>
            <a:ext cx="838200" cy="838200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597674A4-E848-D94B-BFE4-873E5D3919E9}"/>
              </a:ext>
            </a:extLst>
          </p:cNvPr>
          <p:cNvSpPr txBox="1">
            <a:spLocks/>
          </p:cNvSpPr>
          <p:nvPr/>
        </p:nvSpPr>
        <p:spPr>
          <a:xfrm>
            <a:off x="7637166" y="2662781"/>
            <a:ext cx="2143143" cy="6935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Магазин одежды/ бутик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5FC0BF0-52C6-4946-8167-D852A07495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1434" y="1737692"/>
            <a:ext cx="838200" cy="838200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050FAB6C-0203-D943-BD14-2BD5D88817C8}"/>
              </a:ext>
            </a:extLst>
          </p:cNvPr>
          <p:cNvSpPr txBox="1">
            <a:spLocks/>
          </p:cNvSpPr>
          <p:nvPr/>
        </p:nvSpPr>
        <p:spPr>
          <a:xfrm>
            <a:off x="373814" y="4861103"/>
            <a:ext cx="2143143" cy="4058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Магазин электроники и бытовой техники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FD864A4C-E15E-5E45-9213-0C73BDA4C3D3}"/>
              </a:ext>
            </a:extLst>
          </p:cNvPr>
          <p:cNvSpPr txBox="1">
            <a:spLocks/>
          </p:cNvSpPr>
          <p:nvPr/>
        </p:nvSpPr>
        <p:spPr>
          <a:xfrm>
            <a:off x="2864062" y="4861103"/>
            <a:ext cx="2143143" cy="4058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Столовая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DE14A7D3-576E-F64F-875C-2317F514FDBC}"/>
              </a:ext>
            </a:extLst>
          </p:cNvPr>
          <p:cNvSpPr txBox="1">
            <a:spLocks/>
          </p:cNvSpPr>
          <p:nvPr/>
        </p:nvSpPr>
        <p:spPr>
          <a:xfrm>
            <a:off x="5250614" y="4861103"/>
            <a:ext cx="2143143" cy="6935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Ресторан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xmlns="" id="{6A9505E6-B75D-A64B-8B0E-45F4C68F4361}"/>
              </a:ext>
            </a:extLst>
          </p:cNvPr>
          <p:cNvSpPr txBox="1">
            <a:spLocks/>
          </p:cNvSpPr>
          <p:nvPr/>
        </p:nvSpPr>
        <p:spPr>
          <a:xfrm>
            <a:off x="7637166" y="4861103"/>
            <a:ext cx="2143143" cy="6935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Кафе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CD2AA4FA-A131-A047-8BBE-32D6C6D946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082" y="3936014"/>
            <a:ext cx="838200" cy="8382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0B4129FA-3BF1-E846-9388-41217B3BE9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1030" y="3936014"/>
            <a:ext cx="838200" cy="8382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5F6DBFD0-63AF-B347-8DA9-94C4653FA1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1232" y="3936014"/>
            <a:ext cx="838200" cy="8382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A9F9286E-511E-8F4E-8B87-8AF2737EF4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31434" y="3936908"/>
            <a:ext cx="8509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08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E386A-1F85-384C-8FC5-D52E15F88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ГИБКАЯ НАСТРОЙКА ИНТЕРФЕЙСА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6D6EA65-B5CE-3E48-8242-2B0EC72E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538E-9573-8B45-BEE8-B3EF1FD7D909}" type="slidenum">
              <a:rPr lang="ru-RU" smtClean="0"/>
              <a:t>8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26E31CE-3DBB-E34F-BCBD-841FDDB8BE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327" y="1480008"/>
            <a:ext cx="7857121" cy="4609898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53DEC97D-89B4-6D40-B503-FF951B84ACE1}"/>
              </a:ext>
            </a:extLst>
          </p:cNvPr>
          <p:cNvSpPr txBox="1">
            <a:spLocks/>
          </p:cNvSpPr>
          <p:nvPr/>
        </p:nvSpPr>
        <p:spPr>
          <a:xfrm>
            <a:off x="373814" y="1394637"/>
            <a:ext cx="4810928" cy="43647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Адаптируется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 любой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тип бизнеса</a:t>
            </a:r>
          </a:p>
        </p:txBody>
      </p:sp>
    </p:spTree>
    <p:extLst>
      <p:ext uri="{BB962C8B-B14F-4D97-AF65-F5344CB8AC3E}">
        <p14:creationId xmlns:p14="http://schemas.microsoft.com/office/powerpoint/2010/main" val="3582927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E386A-1F85-384C-8FC5-D52E15F88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ВСТРОЕННАЯ СИСТЕМА ЛОЯЛЬНОСТИ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6D6EA65-B5CE-3E48-8242-2B0EC72E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538E-9573-8B45-BEE8-B3EF1FD7D909}" type="slidenum">
              <a:rPr lang="ru-RU" smtClean="0"/>
              <a:t>9</a:t>
            </a:fld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B98089F-774A-A644-BA71-3413744275C6}"/>
              </a:ext>
            </a:extLst>
          </p:cNvPr>
          <p:cNvSpPr txBox="1">
            <a:spLocks/>
          </p:cNvSpPr>
          <p:nvPr/>
        </p:nvSpPr>
        <p:spPr>
          <a:xfrm>
            <a:off x="373814" y="1394637"/>
            <a:ext cx="4810928" cy="43647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Мощные и гибкие встроенные механизмы позволяют реализовать систему лояльности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Работа с подарочными сертификатами/купонами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Персональные скидки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Бонусные и накопительные скидки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Интеграции с внешними бонусными 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 дисконтными системами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20F1790-5429-0442-99CA-1077719F27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2072" y="1394637"/>
            <a:ext cx="5103928" cy="450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30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E386A-1F85-384C-8FC5-D52E15F88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СИСТЕМЫ ЛОЯЛЬНОСТИ – ИНТЕГРАЦИИ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6D6EA65-B5CE-3E48-8242-2B0EC72E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538E-9573-8B45-BEE8-B3EF1FD7D909}" type="slidenum">
              <a:rPr lang="ru-RU" smtClean="0"/>
              <a:t>10</a:t>
            </a:fld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B98089F-774A-A644-BA71-3413744275C6}"/>
              </a:ext>
            </a:extLst>
          </p:cNvPr>
          <p:cNvSpPr txBox="1">
            <a:spLocks/>
          </p:cNvSpPr>
          <p:nvPr/>
        </p:nvSpPr>
        <p:spPr>
          <a:xfrm>
            <a:off x="373813" y="1394638"/>
            <a:ext cx="3510029" cy="443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ru-RU" sz="150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Реализуемые через </a:t>
            </a:r>
            <a:r>
              <a:rPr lang="en-US" sz="150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Priority API</a:t>
            </a:r>
            <a:endParaRPr lang="ru-RU" sz="150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4832DED8-7FC2-D54F-9407-49CA45B8B0DE}"/>
              </a:ext>
            </a:extLst>
          </p:cNvPr>
          <p:cNvSpPr txBox="1">
            <a:spLocks/>
          </p:cNvSpPr>
          <p:nvPr/>
        </p:nvSpPr>
        <p:spPr>
          <a:xfrm>
            <a:off x="5207643" y="1394638"/>
            <a:ext cx="3283786" cy="443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ru-RU" sz="150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Нативные</a:t>
            </a:r>
            <a:endParaRPr lang="ru-RU" sz="150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37C77A90-07D6-AF4F-B9D2-E5457F5600FF}"/>
              </a:ext>
            </a:extLst>
          </p:cNvPr>
          <p:cNvSpPr txBox="1">
            <a:spLocks/>
          </p:cNvSpPr>
          <p:nvPr/>
        </p:nvSpPr>
        <p:spPr>
          <a:xfrm>
            <a:off x="487196" y="1858729"/>
            <a:ext cx="4279885" cy="37020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RightWay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omnichannel.ru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TradeLine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tlsys.ru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BMS Loyalty (</a:t>
            </a: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groupbms.ru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City Life (</a:t>
            </a: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cl.world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SailPlay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sailplay.ru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LOYA (</a:t>
            </a: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servplus.ru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CloudLoyalty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cloudloyalty.ru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ProgBonus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progbonus.ru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ABM </a:t>
            </a: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Loyality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(abmloyalty.com)</a:t>
            </a: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Список постоянно пополняется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95737BCE-6770-EA49-9B26-1CFA3978CEB2}"/>
              </a:ext>
            </a:extLst>
          </p:cNvPr>
          <p:cNvSpPr txBox="1">
            <a:spLocks/>
          </p:cNvSpPr>
          <p:nvPr/>
        </p:nvSpPr>
        <p:spPr>
          <a:xfrm>
            <a:off x="5207643" y="1838228"/>
            <a:ext cx="4279885" cy="44866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Frontol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Discount Unit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АСТОР: </a:t>
            </a: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RS.Loyalty</a:t>
            </a:r>
            <a:endParaRPr lang="en-US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Loymax</a:t>
            </a:r>
            <a:endParaRPr lang="en-US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Manzana Loyalty 2013 SP1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RightWay</a:t>
            </a:r>
            <a:endParaRPr lang="en-US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РИТМ 2000 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CRM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Platius</a:t>
            </a: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215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E386A-1F85-384C-8FC5-D52E15F88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С ЕДИНОЙ БАЗОЙ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6D6EA65-B5CE-3E48-8242-2B0EC72E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538E-9573-8B45-BEE8-B3EF1FD7D909}" type="slidenum">
              <a:rPr lang="ru-RU" smtClean="0"/>
              <a:t>11</a:t>
            </a:fld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F064E9DE-0474-E345-8CE0-BE36285499F7}"/>
              </a:ext>
            </a:extLst>
          </p:cNvPr>
          <p:cNvSpPr txBox="1">
            <a:spLocks/>
          </p:cNvSpPr>
          <p:nvPr/>
        </p:nvSpPr>
        <p:spPr>
          <a:xfrm>
            <a:off x="373814" y="1394637"/>
            <a:ext cx="4810928" cy="43647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Централизованное управление кассовой линейкой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Создание единой дисконтной политики 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 всей сети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Проведение маркетинговых акций 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 отдельным магазинам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Просмотр на кассе остатков товаров 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 другим магазинам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9B7B8D2-3765-4343-BF03-25015D2338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5508" y="1394638"/>
            <a:ext cx="4240491" cy="493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28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E386A-1F85-384C-8FC5-D52E15F8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1735" y="0"/>
            <a:ext cx="10037735" cy="1065400"/>
          </a:xfrm>
        </p:spPr>
        <p:txBody>
          <a:bodyPr/>
          <a:lstStyle/>
          <a:p>
            <a:r>
              <a:rPr lang="ru-RU" dirty="0"/>
              <a:t>ЕГАИС </a:t>
            </a:r>
            <a:r>
              <a:rPr lang="ru-RU" dirty="0" smtClean="0"/>
              <a:t>3.0</a:t>
            </a:r>
            <a:r>
              <a:rPr lang="en-US" dirty="0" smtClean="0"/>
              <a:t> </a:t>
            </a:r>
            <a:r>
              <a:rPr lang="ru-RU" dirty="0" smtClean="0"/>
              <a:t>–</a:t>
            </a:r>
            <a:r>
              <a:rPr lang="en-US" dirty="0" smtClean="0"/>
              <a:t> FRONTOL 6 + ALCO UNIT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6D6EA65-B5CE-3E48-8242-2B0EC72E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538E-9573-8B45-BEE8-B3EF1FD7D909}" type="slidenum">
              <a:rPr lang="ru-RU" smtClean="0"/>
              <a:t>12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3108FEE-1117-6548-962E-48549D7BE7BC}"/>
              </a:ext>
            </a:extLst>
          </p:cNvPr>
          <p:cNvSpPr txBox="1">
            <a:spLocks/>
          </p:cNvSpPr>
          <p:nvPr/>
        </p:nvSpPr>
        <p:spPr>
          <a:xfrm>
            <a:off x="373814" y="1739278"/>
            <a:ext cx="4810928" cy="46196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Разрешает продажу только зарегистрированных во </a:t>
            </a: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Frontol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Alco Unit 3.</a:t>
            </a: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Х акцизных марок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Зарегистрировать алкоголь в системе вы можете, загрузив базу из </a:t>
            </a:r>
            <a:r>
              <a:rPr lang="ru-RU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товароучетной</a:t>
            </a: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системы, ввести вручную, ввести с помощью сканера штрихкода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 допускает продажу незарегистрированного продукта, который может оказаться на складе благодаря проискам конкурентов или недобросовестных сотрудников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Исключает вероятность продажи дубликатов акцизных марок, если в базе данных уже содержится информация об их продаже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88A9E106-DADA-CB4A-855B-F108C103C873}"/>
              </a:ext>
            </a:extLst>
          </p:cNvPr>
          <p:cNvSpPr txBox="1">
            <a:spLocks/>
          </p:cNvSpPr>
          <p:nvPr/>
        </p:nvSpPr>
        <p:spPr>
          <a:xfrm>
            <a:off x="5626115" y="1739278"/>
            <a:ext cx="4279885" cy="42561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Работа с двумя УТМ – для пива 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 маркированной алкогольной 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продукции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Штучный учет алкогольной продукции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Приемка ТТН ЕГАИС 3.0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</a:t>
            </a: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писание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Постановка на баланс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Закрытие смены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Вскрытие тары (для пива)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Инвентаризация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Работа с ТСД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E796F381-8884-E849-9D3C-59768BC9DDBB}"/>
              </a:ext>
            </a:extLst>
          </p:cNvPr>
          <p:cNvSpPr txBox="1">
            <a:spLocks/>
          </p:cNvSpPr>
          <p:nvPr/>
        </p:nvSpPr>
        <p:spPr>
          <a:xfrm>
            <a:off x="590629" y="1295688"/>
            <a:ext cx="3510029" cy="443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ru-RU" sz="150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Строгий режим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3CA72AA4-63D2-5843-A467-11FA633E04EB}"/>
              </a:ext>
            </a:extLst>
          </p:cNvPr>
          <p:cNvSpPr txBox="1">
            <a:spLocks/>
          </p:cNvSpPr>
          <p:nvPr/>
        </p:nvSpPr>
        <p:spPr>
          <a:xfrm>
            <a:off x="5816693" y="1295688"/>
            <a:ext cx="3283786" cy="443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ru-RU" sz="150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Полный</a:t>
            </a:r>
          </a:p>
        </p:txBody>
      </p:sp>
    </p:spTree>
    <p:extLst>
      <p:ext uri="{BB962C8B-B14F-4D97-AF65-F5344CB8AC3E}">
        <p14:creationId xmlns:p14="http://schemas.microsoft.com/office/powerpoint/2010/main" val="3678651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E386A-1F85-384C-8FC5-D52E15F8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1735" y="0"/>
            <a:ext cx="10037735" cy="1065400"/>
          </a:xfrm>
        </p:spPr>
        <p:txBody>
          <a:bodyPr/>
          <a:lstStyle/>
          <a:p>
            <a:r>
              <a:rPr lang="ru-RU" dirty="0"/>
              <a:t>БЕСШОВНЫЕ ИНТЕГРАЦИИ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209A83F-CF28-EC41-A548-A80762541F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8560" y="1471774"/>
            <a:ext cx="1786595" cy="1782633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673EF692-57D8-594B-A334-5FA88E6A4CBE}"/>
              </a:ext>
            </a:extLst>
          </p:cNvPr>
          <p:cNvSpPr txBox="1">
            <a:spLocks/>
          </p:cNvSpPr>
          <p:nvPr/>
        </p:nvSpPr>
        <p:spPr>
          <a:xfrm>
            <a:off x="5568560" y="3325672"/>
            <a:ext cx="3966872" cy="11520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3000" dirty="0"/>
              <a:t>FRONTOL </a:t>
            </a:r>
            <a:br>
              <a:rPr lang="en-US" sz="3000" dirty="0"/>
            </a:br>
            <a:r>
              <a:rPr lang="en-US" sz="3000" dirty="0"/>
              <a:t>ALCO UNIT 3</a:t>
            </a:r>
            <a:r>
              <a:rPr lang="ru-RU" sz="3000" dirty="0"/>
              <a:t>.</a:t>
            </a:r>
            <a:r>
              <a:rPr lang="en-US" sz="3000" dirty="0"/>
              <a:t>X</a:t>
            </a:r>
            <a:endParaRPr lang="ru-RU" sz="3000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E429B366-1920-644A-83FF-7F62CD7C6A4A}"/>
              </a:ext>
            </a:extLst>
          </p:cNvPr>
          <p:cNvSpPr txBox="1">
            <a:spLocks/>
          </p:cNvSpPr>
          <p:nvPr/>
        </p:nvSpPr>
        <p:spPr>
          <a:xfrm>
            <a:off x="373814" y="3325671"/>
            <a:ext cx="3966872" cy="11520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3000" dirty="0"/>
              <a:t>FRONTOL</a:t>
            </a:r>
            <a:br>
              <a:rPr lang="en-US" sz="3000" dirty="0"/>
            </a:br>
            <a:r>
              <a:rPr lang="en-US" sz="3000" dirty="0"/>
              <a:t>DISCOUNT UNIT</a:t>
            </a:r>
            <a:endParaRPr lang="ru-RU" sz="3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216BB80-7683-6B43-AD8B-5A07A74D69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814" y="1471774"/>
            <a:ext cx="1811214" cy="1782633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DFFD29F2-2E15-8E4A-AA7B-625F9C9E8C3C}"/>
              </a:ext>
            </a:extLst>
          </p:cNvPr>
          <p:cNvSpPr txBox="1">
            <a:spLocks/>
          </p:cNvSpPr>
          <p:nvPr/>
        </p:nvSpPr>
        <p:spPr>
          <a:xfrm>
            <a:off x="5568560" y="4599751"/>
            <a:ext cx="4810928" cy="1306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1500"/>
              </a:spcAft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Учёт и контроль маркируемой 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продукции: приёмка, отгрузка. 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Соответствует требованиям 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ЕГАИС 3.0.</a:t>
            </a:r>
            <a:endParaRPr lang="en-US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30000"/>
              </a:lnSpc>
              <a:spcAft>
                <a:spcPts val="1500"/>
              </a:spcAft>
            </a:pPr>
            <a:endParaRPr lang="en-US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30000"/>
              </a:lnSpc>
              <a:spcAft>
                <a:spcPts val="1500"/>
              </a:spcAft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30000"/>
              </a:lnSpc>
              <a:spcAft>
                <a:spcPts val="1500"/>
              </a:spcAft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30000"/>
              </a:lnSpc>
              <a:spcAft>
                <a:spcPts val="1500"/>
              </a:spcAft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30000"/>
              </a:lnSpc>
              <a:spcAft>
                <a:spcPts val="1500"/>
              </a:spcAft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D01A1CC8-EEFD-714B-8BBD-FD7BA8565A5A}"/>
              </a:ext>
            </a:extLst>
          </p:cNvPr>
          <p:cNvSpPr txBox="1">
            <a:spLocks/>
          </p:cNvSpPr>
          <p:nvPr/>
        </p:nvSpPr>
        <p:spPr>
          <a:xfrm>
            <a:off x="425524" y="4599753"/>
            <a:ext cx="4810928" cy="13067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1500"/>
              </a:spcAft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Полноценная система для построения системы лояльности: накопительные скидки, бонусы, подарочные карты и сертификаты 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для магазинов любого размера и формата.</a:t>
            </a:r>
            <a:endParaRPr lang="en-US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30000"/>
              </a:lnSpc>
              <a:spcAft>
                <a:spcPts val="1500"/>
              </a:spcAft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30000"/>
              </a:lnSpc>
              <a:spcAft>
                <a:spcPts val="1500"/>
              </a:spcAft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F1441013-77D2-BC48-B798-0C005CCB8C89}"/>
              </a:ext>
            </a:extLst>
          </p:cNvPr>
          <p:cNvSpPr/>
          <p:nvPr/>
        </p:nvSpPr>
        <p:spPr>
          <a:xfrm>
            <a:off x="6961356" y="1249208"/>
            <a:ext cx="1431852" cy="1431852"/>
          </a:xfrm>
          <a:prstGeom prst="ellipse">
            <a:avLst/>
          </a:prstGeom>
          <a:solidFill>
            <a:srgbClr val="ED3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1A2F"/>
              </a:solidFill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F8E58C5-DD5B-EE4C-9E22-CA6F5634C926}"/>
              </a:ext>
            </a:extLst>
          </p:cNvPr>
          <p:cNvSpPr txBox="1">
            <a:spLocks/>
          </p:cNvSpPr>
          <p:nvPr/>
        </p:nvSpPr>
        <p:spPr>
          <a:xfrm>
            <a:off x="6961355" y="1567508"/>
            <a:ext cx="1431853" cy="10826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Aft>
                <a:spcPts val="1500"/>
              </a:spcAft>
            </a:pPr>
            <a:r>
              <a:rPr lang="ru-RU" sz="1800" b="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год </a:t>
            </a:r>
            <a:br>
              <a:rPr lang="ru-RU" sz="1800" b="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800" b="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бесплатно</a:t>
            </a:r>
          </a:p>
        </p:txBody>
      </p:sp>
      <p:sp>
        <p:nvSpPr>
          <p:cNvPr id="20" name="Номер слайда 3">
            <a:extLst>
              <a:ext uri="{FF2B5EF4-FFF2-40B4-BE49-F238E27FC236}">
                <a16:creationId xmlns:a16="http://schemas.microsoft.com/office/drawing/2014/main" xmlns="" id="{73F76BB2-4E15-B443-B5A2-FE4F88D6C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17428" y="6226967"/>
            <a:ext cx="566103" cy="365125"/>
          </a:xfrm>
        </p:spPr>
        <p:txBody>
          <a:bodyPr/>
          <a:lstStyle/>
          <a:p>
            <a:fld id="{A1DD538E-9573-8B45-BEE8-B3EF1FD7D90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556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E386A-1F85-384C-8FC5-D52E15F8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1735" y="0"/>
            <a:ext cx="10037735" cy="1065400"/>
          </a:xfrm>
        </p:spPr>
        <p:txBody>
          <a:bodyPr/>
          <a:lstStyle/>
          <a:p>
            <a:r>
              <a:rPr lang="ru-RU" dirty="0"/>
              <a:t>ДРУГИЕ ИНТЕГРАЦИИ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673EF692-57D8-594B-A334-5FA88E6A4CBE}"/>
              </a:ext>
            </a:extLst>
          </p:cNvPr>
          <p:cNvSpPr txBox="1">
            <a:spLocks/>
          </p:cNvSpPr>
          <p:nvPr/>
        </p:nvSpPr>
        <p:spPr>
          <a:xfrm>
            <a:off x="5568560" y="1978718"/>
            <a:ext cx="3966872" cy="11520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sz="3000" dirty="0"/>
              <a:t>ПЛАТЕЖНЫЕ</a:t>
            </a:r>
            <a:br>
              <a:rPr lang="ru-RU" sz="3000" dirty="0"/>
            </a:br>
            <a:r>
              <a:rPr lang="ru-RU" sz="3000" dirty="0"/>
              <a:t>СИСТЕМЫ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E429B366-1920-644A-83FF-7F62CD7C6A4A}"/>
              </a:ext>
            </a:extLst>
          </p:cNvPr>
          <p:cNvSpPr txBox="1">
            <a:spLocks/>
          </p:cNvSpPr>
          <p:nvPr/>
        </p:nvSpPr>
        <p:spPr>
          <a:xfrm>
            <a:off x="373814" y="1978717"/>
            <a:ext cx="3966872" cy="11520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sz="3000" dirty="0"/>
              <a:t>СИСТЕМЫ</a:t>
            </a:r>
            <a:br>
              <a:rPr lang="ru-RU" sz="3000" dirty="0"/>
            </a:br>
            <a:r>
              <a:rPr lang="ru-RU" sz="3000" dirty="0"/>
              <a:t>ВИДЕОКНОТРОЛЯ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32680683-185D-CC4B-9E33-E36036AA5337}"/>
              </a:ext>
            </a:extLst>
          </p:cNvPr>
          <p:cNvGrpSpPr/>
          <p:nvPr/>
        </p:nvGrpSpPr>
        <p:grpSpPr>
          <a:xfrm>
            <a:off x="487196" y="1376840"/>
            <a:ext cx="601878" cy="601878"/>
            <a:chOff x="6218465" y="1565264"/>
            <a:chExt cx="726621" cy="726621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xmlns="" id="{57C89BA1-98B6-0842-ABEF-D1A31EB4DA4B}"/>
                </a:ext>
              </a:extLst>
            </p:cNvPr>
            <p:cNvSpPr/>
            <p:nvPr/>
          </p:nvSpPr>
          <p:spPr>
            <a:xfrm>
              <a:off x="6218465" y="1565264"/>
              <a:ext cx="726621" cy="726621"/>
            </a:xfrm>
            <a:prstGeom prst="ellipse">
              <a:avLst/>
            </a:prstGeom>
            <a:solidFill>
              <a:srgbClr val="ED3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xmlns="" id="{3E780AC3-4B68-EF41-A6B0-3C8F801B6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7907" y="1761254"/>
              <a:ext cx="467736" cy="334640"/>
            </a:xfrm>
            <a:prstGeom prst="rect">
              <a:avLst/>
            </a:prstGeom>
          </p:spPr>
        </p:pic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31F5148C-DE98-3A48-B940-5487AB0BCFCC}"/>
              </a:ext>
            </a:extLst>
          </p:cNvPr>
          <p:cNvGrpSpPr/>
          <p:nvPr/>
        </p:nvGrpSpPr>
        <p:grpSpPr>
          <a:xfrm>
            <a:off x="5677612" y="1376838"/>
            <a:ext cx="601878" cy="601878"/>
            <a:chOff x="2481943" y="1565265"/>
            <a:chExt cx="726621" cy="726621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xmlns="" id="{8117D80F-4310-CB43-BEF9-A9C3572EE24D}"/>
                </a:ext>
              </a:extLst>
            </p:cNvPr>
            <p:cNvSpPr/>
            <p:nvPr/>
          </p:nvSpPr>
          <p:spPr>
            <a:xfrm>
              <a:off x="2481943" y="1565265"/>
              <a:ext cx="726621" cy="726621"/>
            </a:xfrm>
            <a:prstGeom prst="ellipse">
              <a:avLst/>
            </a:prstGeom>
            <a:solidFill>
              <a:srgbClr val="ED3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xmlns="" id="{0A5B004E-9E1C-B848-837A-B70464C09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33895" y="1771651"/>
              <a:ext cx="407525" cy="338922"/>
            </a:xfrm>
            <a:prstGeom prst="rect">
              <a:avLst/>
            </a:prstGeom>
          </p:spPr>
        </p:pic>
      </p:grp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xmlns="" id="{597D42F3-4BA2-134D-B41C-16863B10959C}"/>
              </a:ext>
            </a:extLst>
          </p:cNvPr>
          <p:cNvSpPr txBox="1">
            <a:spLocks/>
          </p:cNvSpPr>
          <p:nvPr/>
        </p:nvSpPr>
        <p:spPr>
          <a:xfrm>
            <a:off x="487196" y="3252799"/>
            <a:ext cx="4279885" cy="3122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ISS (POS-</a:t>
            </a: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инспектор)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G2 </a:t>
            </a: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Tehnology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CashControl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ITV (POS-</a:t>
            </a: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Интеллект)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Национальные Лаборатории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Безопасности «</a:t>
            </a:r>
            <a:r>
              <a:rPr lang="ru-RU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ВидеоМаркет</a:t>
            </a: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 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(Чек-ТВ &amp; </a:t>
            </a:r>
            <a:r>
              <a:rPr lang="ru-RU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Аналитика.ЧекТВ</a:t>
            </a: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Кристалл Сервис (ПРИЗМА)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StilSoft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ru-RU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Видеолокатор</a:t>
            </a: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xmlns="" id="{D8BE1926-5ABF-EA49-B53A-7855752D69B6}"/>
              </a:ext>
            </a:extLst>
          </p:cNvPr>
          <p:cNvSpPr txBox="1">
            <a:spLocks/>
          </p:cNvSpPr>
          <p:nvPr/>
        </p:nvSpPr>
        <p:spPr>
          <a:xfrm>
            <a:off x="5677612" y="3252799"/>
            <a:ext cx="4279885" cy="44866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CyberPlat</a:t>
            </a: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Прием платежей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en-US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E-PORT: </a:t>
            </a: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Прием платежей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АбсолютПлат</a:t>
            </a: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Приём платежей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Банк Русский Стандарт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Бюрократ: Прием платежей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ГПЛС: Приём платежей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Мастер-Банк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 ещё 3 системы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xmlns="" id="{2104AB34-653D-3D44-B8AD-95965F4A6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17428" y="6226967"/>
            <a:ext cx="566103" cy="365125"/>
          </a:xfrm>
        </p:spPr>
        <p:txBody>
          <a:bodyPr/>
          <a:lstStyle/>
          <a:p>
            <a:fld id="{A1DD538E-9573-8B45-BEE8-B3EF1FD7D90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449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B497F24-3C45-E24A-BE97-3C4083D1CB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8268" y="887690"/>
            <a:ext cx="4477732" cy="597030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E386A-1F85-384C-8FC5-D52E15F88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ОБОРУДОВАНИЕ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6D6EA65-B5CE-3E48-8242-2B0EC72E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538E-9573-8B45-BEE8-B3EF1FD7D909}" type="slidenum">
              <a:rPr lang="ru-RU" smtClean="0"/>
              <a:t>15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3108FEE-1117-6548-962E-48549D7BE7BC}"/>
              </a:ext>
            </a:extLst>
          </p:cNvPr>
          <p:cNvSpPr txBox="1">
            <a:spLocks/>
          </p:cNvSpPr>
          <p:nvPr/>
        </p:nvSpPr>
        <p:spPr>
          <a:xfrm>
            <a:off x="373814" y="1394637"/>
            <a:ext cx="4810928" cy="31773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Самый широкий список поддерживаемого оборудования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весами с печатью этикеток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Работа с терминалами сбора данных для ускорения и упрощения процесса проведения нефинансовых документов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Возможность печати чеков на любом печатающем устройстве от офисного принтера до фискального регистратора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944BF2FA-8ED4-5845-9D13-59A35D48A64A}"/>
              </a:ext>
            </a:extLst>
          </p:cNvPr>
          <p:cNvSpPr txBox="1">
            <a:spLocks/>
          </p:cNvSpPr>
          <p:nvPr/>
        </p:nvSpPr>
        <p:spPr>
          <a:xfrm>
            <a:off x="7869145" y="1065400"/>
            <a:ext cx="4560761" cy="1065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4500" dirty="0">
                <a:solidFill>
                  <a:srgbClr val="ED1A2F"/>
                </a:solidFill>
              </a:rPr>
              <a:t>&gt;</a:t>
            </a:r>
            <a:r>
              <a:rPr lang="ru-RU" sz="4500" dirty="0">
                <a:solidFill>
                  <a:srgbClr val="ED1A2F"/>
                </a:solidFill>
              </a:rPr>
              <a:t>250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4DE8E443-1577-DE4A-A01B-B9554F665B22}"/>
              </a:ext>
            </a:extLst>
          </p:cNvPr>
          <p:cNvSpPr txBox="1">
            <a:spLocks/>
          </p:cNvSpPr>
          <p:nvPr/>
        </p:nvSpPr>
        <p:spPr>
          <a:xfrm>
            <a:off x="7869145" y="2130800"/>
            <a:ext cx="1632597" cy="7259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моделей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val="1591852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E386A-1F85-384C-8FC5-D52E15F88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ПЕРСОНАЛ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6D6EA65-B5CE-3E48-8242-2B0EC72E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538E-9573-8B45-BEE8-B3EF1FD7D909}" type="slidenum">
              <a:rPr lang="ru-RU" smtClean="0"/>
              <a:t>16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3108FEE-1117-6548-962E-48549D7BE7BC}"/>
              </a:ext>
            </a:extLst>
          </p:cNvPr>
          <p:cNvSpPr txBox="1">
            <a:spLocks/>
          </p:cNvSpPr>
          <p:nvPr/>
        </p:nvSpPr>
        <p:spPr>
          <a:xfrm>
            <a:off x="373814" y="1394637"/>
            <a:ext cx="4810928" cy="31773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Простая и гибкая настройка прав пользователей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Журнал всех произведенных пользователями операций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Работа с системами видеонаблюдения 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 кассирами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Персонализация продаж для определения эффективности работы сотрудников </a:t>
            </a:r>
            <a:b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 начисления бонусов</a:t>
            </a:r>
          </a:p>
          <a:p>
            <a:pPr marL="216000" indent="-216000">
              <a:lnSpc>
                <a:spcPct val="130000"/>
              </a:lnSpc>
              <a:spcAft>
                <a:spcPts val="800"/>
              </a:spcAft>
              <a:buFont typeface="Системный шрифт"/>
              <a:buChar char="–"/>
            </a:pPr>
            <a:endParaRPr lang="ru-RU" sz="1500" b="0" cap="none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39A22F5-D3E9-9249-840A-2909FD4FCA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4805" y="1413346"/>
            <a:ext cx="4421195" cy="446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452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0B6B779D-6C55-EB4D-9A85-1660CCAACD50}"/>
              </a:ext>
            </a:extLst>
          </p:cNvPr>
          <p:cNvSpPr/>
          <p:nvPr/>
        </p:nvSpPr>
        <p:spPr>
          <a:xfrm>
            <a:off x="2584" y="891154"/>
            <a:ext cx="4951708" cy="3661992"/>
          </a:xfrm>
          <a:prstGeom prst="rect">
            <a:avLst/>
          </a:prstGeom>
          <a:solidFill>
            <a:srgbClr val="ECF0F6"/>
          </a:solidFill>
          <a:ln>
            <a:solidFill>
              <a:srgbClr val="D9D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30000"/>
              </a:lnSpc>
            </a:pPr>
            <a:r>
              <a:rPr lang="ru-RU" sz="4000" b="1" dirty="0">
                <a:solidFill>
                  <a:srgbClr val="ED1A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17 500 руб.</a:t>
            </a:r>
            <a: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Покупка единой лицензии</a:t>
            </a:r>
            <a:b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 неограниченным </a:t>
            </a:r>
            <a:b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функционалом.</a:t>
            </a:r>
          </a:p>
          <a:p>
            <a:pPr lvl="0" algn="ctr">
              <a:lnSpc>
                <a:spcPct val="130000"/>
              </a:lnSpc>
            </a:pPr>
            <a:endParaRPr lang="ru-RU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94E57395-AC96-C649-B18E-F5FC2FBCDD1A}"/>
              </a:ext>
            </a:extLst>
          </p:cNvPr>
          <p:cNvSpPr/>
          <p:nvPr/>
        </p:nvSpPr>
        <p:spPr>
          <a:xfrm>
            <a:off x="4954292" y="891154"/>
            <a:ext cx="4951708" cy="3661992"/>
          </a:xfrm>
          <a:prstGeom prst="rect">
            <a:avLst/>
          </a:prstGeom>
          <a:solidFill>
            <a:srgbClr val="ECF0F6"/>
          </a:solidFill>
          <a:ln>
            <a:solidFill>
              <a:srgbClr val="D9D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30000"/>
              </a:lnSpc>
            </a:pPr>
            <a:r>
              <a:rPr lang="ru-RU" sz="4000" b="1" dirty="0">
                <a:solidFill>
                  <a:srgbClr val="ED1A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4000 руб./</a:t>
            </a:r>
            <a:r>
              <a:rPr lang="ru-RU" sz="4000" b="1" dirty="0" err="1">
                <a:solidFill>
                  <a:srgbClr val="ED1A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мес</a:t>
            </a:r>
            <a: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Подписка на обновления</a:t>
            </a:r>
            <a:b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 серверный функционал</a:t>
            </a:r>
          </a:p>
          <a:p>
            <a:pPr lvl="0" algn="ctr">
              <a:lnSpc>
                <a:spcPct val="130000"/>
              </a:lnSpc>
            </a:pPr>
            <a:endParaRPr lang="ru-RU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ctr">
              <a:lnSpc>
                <a:spcPct val="130000"/>
              </a:lnSpc>
            </a:pPr>
            <a:endParaRPr lang="ru-RU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7593C4E3-74E0-6A4C-98D2-4D2DEE1A3AB5}"/>
              </a:ext>
            </a:extLst>
          </p:cNvPr>
          <p:cNvSpPr/>
          <p:nvPr/>
        </p:nvSpPr>
        <p:spPr>
          <a:xfrm>
            <a:off x="0" y="4553146"/>
            <a:ext cx="3308807" cy="2304854"/>
          </a:xfrm>
          <a:prstGeom prst="rect">
            <a:avLst/>
          </a:prstGeom>
          <a:solidFill>
            <a:srgbClr val="ECF0F6"/>
          </a:solidFill>
          <a:ln>
            <a:solidFill>
              <a:srgbClr val="D9D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30000"/>
              </a:lnSpc>
            </a:pPr>
            <a:r>
              <a:rPr lang="ru-RU" sz="2500" b="1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4000 руб.</a:t>
            </a:r>
            <a: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600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апгрейд с </a:t>
            </a:r>
            <a:r>
              <a:rPr lang="en-US" sz="1600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Frontol</a:t>
            </a:r>
            <a:r>
              <a:rPr lang="en-US" sz="1600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5</a:t>
            </a:r>
            <a:endParaRPr lang="ru-RU" sz="1600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ctr">
              <a:lnSpc>
                <a:spcPct val="130000"/>
              </a:lnSpc>
            </a:pPr>
            <a:endParaRPr lang="ru-RU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12C621E9-A6E4-8A42-8949-788186F87F24}"/>
              </a:ext>
            </a:extLst>
          </p:cNvPr>
          <p:cNvSpPr/>
          <p:nvPr/>
        </p:nvSpPr>
        <p:spPr>
          <a:xfrm>
            <a:off x="3308807" y="4553146"/>
            <a:ext cx="3308807" cy="2304854"/>
          </a:xfrm>
          <a:prstGeom prst="rect">
            <a:avLst/>
          </a:prstGeom>
          <a:solidFill>
            <a:srgbClr val="ECF0F6"/>
          </a:solidFill>
          <a:ln>
            <a:solidFill>
              <a:srgbClr val="D9D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30000"/>
              </a:lnSpc>
            </a:pPr>
            <a:r>
              <a:rPr lang="en-US" sz="2500" b="1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77</a:t>
            </a:r>
            <a:r>
              <a:rPr lang="ru-RU" sz="2500" b="1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00 руб.</a:t>
            </a:r>
            <a: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600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апгрейд с </a:t>
            </a:r>
            <a:r>
              <a:rPr lang="en-US" sz="1600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Frontol</a:t>
            </a:r>
            <a:r>
              <a:rPr lang="en-US" sz="1600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600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  <a:p>
            <a:pPr lvl="0" algn="ctr">
              <a:lnSpc>
                <a:spcPct val="130000"/>
              </a:lnSpc>
            </a:pPr>
            <a:endParaRPr lang="ru-RU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6CF0D188-0973-C64C-8FB9-90DDCBE6230E}"/>
              </a:ext>
            </a:extLst>
          </p:cNvPr>
          <p:cNvSpPr/>
          <p:nvPr/>
        </p:nvSpPr>
        <p:spPr>
          <a:xfrm>
            <a:off x="6615031" y="4553146"/>
            <a:ext cx="3290970" cy="2304854"/>
          </a:xfrm>
          <a:prstGeom prst="rect">
            <a:avLst/>
          </a:prstGeom>
          <a:solidFill>
            <a:srgbClr val="ECF0F6"/>
          </a:solidFill>
          <a:ln>
            <a:solidFill>
              <a:srgbClr val="D9D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30000"/>
              </a:lnSpc>
            </a:pPr>
            <a:r>
              <a:rPr lang="en-US" sz="2500" b="1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85</a:t>
            </a:r>
            <a:r>
              <a:rPr lang="ru-RU" sz="2500" b="1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00 руб.</a:t>
            </a:r>
            <a: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600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апгрейд с </a:t>
            </a:r>
            <a:r>
              <a:rPr lang="en-US" sz="1600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Frontol</a:t>
            </a:r>
            <a:r>
              <a:rPr lang="en-US" sz="1600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xPOS</a:t>
            </a:r>
            <a:r>
              <a:rPr lang="ru-RU" sz="1600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sz="1600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ru-RU" sz="1600" dirty="0">
              <a:solidFill>
                <a:srgbClr val="2933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E386A-1F85-384C-8FC5-D52E15F8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1735" y="0"/>
            <a:ext cx="10037735" cy="1065400"/>
          </a:xfrm>
        </p:spPr>
        <p:txBody>
          <a:bodyPr/>
          <a:lstStyle/>
          <a:p>
            <a:r>
              <a:rPr lang="ru-RU" dirty="0"/>
              <a:t>ЦЕНЫ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2EE09979-79AB-C341-9230-25DD9A8FDFCF}"/>
              </a:ext>
            </a:extLst>
          </p:cNvPr>
          <p:cNvSpPr txBox="1">
            <a:spLocks/>
          </p:cNvSpPr>
          <p:nvPr/>
        </p:nvSpPr>
        <p:spPr>
          <a:xfrm>
            <a:off x="4963209" y="3496100"/>
            <a:ext cx="4960627" cy="453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ru-RU" sz="150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 </a:t>
            </a:r>
            <a:r>
              <a:rPr lang="en-US" sz="1500" cap="none" dirty="0" err="1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Frontol</a:t>
            </a:r>
            <a:r>
              <a:rPr lang="en-US" sz="150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Alco Unit </a:t>
            </a:r>
            <a:r>
              <a:rPr lang="ru-RU" sz="150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sz="150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cap="none" dirty="0">
                <a:solidFill>
                  <a:srgbClr val="2933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бесплатно на 1 год</a:t>
            </a:r>
          </a:p>
        </p:txBody>
      </p:sp>
    </p:spTree>
    <p:extLst>
      <p:ext uri="{BB962C8B-B14F-4D97-AF65-F5344CB8AC3E}">
        <p14:creationId xmlns:p14="http://schemas.microsoft.com/office/powerpoint/2010/main" val="248911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63FD576-66EA-6745-B890-98E21E860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1735" y="31233"/>
            <a:ext cx="10037735" cy="1892410"/>
          </a:xfrm>
        </p:spPr>
        <p:txBody>
          <a:bodyPr>
            <a:normAutofit/>
          </a:bodyPr>
          <a:lstStyle/>
          <a:p>
            <a:r>
              <a:rPr lang="ru-RU" sz="5000" dirty="0"/>
              <a:t>ОСТАЛИСЬ ВОПРОСЫ?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5450AE3-A23D-7A46-B45A-E73F134EA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538E-9573-8B45-BEE8-B3EF1FD7D909}" type="slidenum">
              <a:rPr lang="ru-RU" smtClean="0"/>
              <a:t>18</a:t>
            </a:fld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CE32600-C335-1B43-85B7-18848BAAE48A}"/>
              </a:ext>
            </a:extLst>
          </p:cNvPr>
          <p:cNvSpPr txBox="1">
            <a:spLocks/>
          </p:cNvSpPr>
          <p:nvPr/>
        </p:nvSpPr>
        <p:spPr>
          <a:xfrm>
            <a:off x="373813" y="2105628"/>
            <a:ext cx="6178061" cy="3990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ru-RU" sz="1500" b="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Наши партнеры помогут вам!</a:t>
            </a:r>
            <a:endParaRPr lang="en-US" sz="1500" b="0" cap="none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xmlns="" id="{08A0E5C4-E96A-D542-B616-75E8D77C07A6}"/>
              </a:ext>
            </a:extLst>
          </p:cNvPr>
          <p:cNvSpPr txBox="1">
            <a:spLocks/>
          </p:cNvSpPr>
          <p:nvPr/>
        </p:nvSpPr>
        <p:spPr>
          <a:xfrm>
            <a:off x="373813" y="5132891"/>
            <a:ext cx="4381039" cy="417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2950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4425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Tx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Tx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rgbClr val="FF0000"/>
              </a:buClr>
            </a:pPr>
            <a:r>
              <a:rPr lang="en-US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info@frontol.ru</a:t>
            </a:r>
            <a:endParaRPr lang="ru-RU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xmlns="" id="{3C339867-72FA-064A-B04A-3E381980FB22}"/>
              </a:ext>
            </a:extLst>
          </p:cNvPr>
          <p:cNvSpPr txBox="1">
            <a:spLocks/>
          </p:cNvSpPr>
          <p:nvPr/>
        </p:nvSpPr>
        <p:spPr>
          <a:xfrm>
            <a:off x="6255465" y="5132891"/>
            <a:ext cx="3128066" cy="417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2950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4425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Tx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Tx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1200"/>
              </a:spcBef>
              <a:buClr>
                <a:srgbClr val="FF0000"/>
              </a:buClr>
            </a:pPr>
            <a:r>
              <a:rPr 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frontol.ru</a:t>
            </a:r>
            <a:endParaRPr lang="ru-RU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3479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1604</TotalTime>
  <Words>532</Words>
  <Application>Microsoft Office PowerPoint</Application>
  <PresentationFormat>Лист A4 (210x297 мм)</PresentationFormat>
  <Paragraphs>156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Open Sans</vt:lpstr>
      <vt:lpstr>Системный шрифт</vt:lpstr>
      <vt:lpstr>Тема Office</vt:lpstr>
      <vt:lpstr>Специальное оформление</vt:lpstr>
      <vt:lpstr>FRONTOL 6</vt:lpstr>
      <vt:lpstr>FRONTOL 6 ВКЛЮЧАЕТ В СЕБЯ ВСЕ ПОСТАВКИ FRONTOL 5</vt:lpstr>
      <vt:lpstr>ПОЧЕМУ FRONTOL 6</vt:lpstr>
      <vt:lpstr>СООТВЕТСТВУЕТ ЗАКОНУ</vt:lpstr>
      <vt:lpstr>ВСЕ ВИДЫ ОПЛАТ</vt:lpstr>
      <vt:lpstr>УЧЕТ ХАРАКТЕРИСТИК ТОВАРА</vt:lpstr>
      <vt:lpstr>ВСЕ ТИПЫ ТОРГОВЛИ</vt:lpstr>
      <vt:lpstr>ГИБКАЯ НАСТРОЙКА ИНТЕРФЕЙСА</vt:lpstr>
      <vt:lpstr>ВСТРОЕННАЯ СИСТЕМА ЛОЯЛЬНОСТИ</vt:lpstr>
      <vt:lpstr>СИСТЕМЫ ЛОЯЛЬНОСТИ – ИНТЕГРАЦИИ</vt:lpstr>
      <vt:lpstr>РАБОТА С ЕДИНОЙ БАЗОЙ</vt:lpstr>
      <vt:lpstr>ЕГАИС 3.0 – FRONTOL 6 + ALCO UNIT</vt:lpstr>
      <vt:lpstr>БЕСШОВНЫЕ ИНТЕГРАЦИИ</vt:lpstr>
      <vt:lpstr>ДРУГИЕ ИНТЕГРАЦИИ</vt:lpstr>
      <vt:lpstr>ОБОРУДОВАНИЕ</vt:lpstr>
      <vt:lpstr>ПЕРСОНАЛ</vt:lpstr>
      <vt:lpstr>ЦЕНЫ</vt:lpstr>
      <vt:lpstr>ОСТАЛИСЬ ВОПРОСЫ?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Ярослав Туголуковский</dc:creator>
  <cp:lastModifiedBy>Рудоман Александр Владимирович</cp:lastModifiedBy>
  <cp:revision>324</cp:revision>
  <cp:lastPrinted>2018-11-19T13:22:29Z</cp:lastPrinted>
  <dcterms:created xsi:type="dcterms:W3CDTF">2018-05-21T13:31:38Z</dcterms:created>
  <dcterms:modified xsi:type="dcterms:W3CDTF">2019-01-21T15:11:16Z</dcterms:modified>
</cp:coreProperties>
</file>